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309" r:id="rId6"/>
    <p:sldId id="263" r:id="rId7"/>
    <p:sldId id="297" r:id="rId8"/>
    <p:sldId id="298" r:id="rId9"/>
    <p:sldId id="299" r:id="rId10"/>
    <p:sldId id="308" r:id="rId11"/>
    <p:sldId id="307" r:id="rId1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98" autoAdjust="0"/>
    <p:restoredTop sz="90420" autoAdjust="0"/>
  </p:normalViewPr>
  <p:slideViewPr>
    <p:cSldViewPr>
      <p:cViewPr varScale="1">
        <p:scale>
          <a:sx n="67" d="100"/>
          <a:sy n="67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fld id="{52F54CD1-8422-4E9E-963F-FAB43C40FA29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AB43D93-69DB-41ED-A165-195F14740D53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01C60D-44D7-4FD4-BB03-7690FF97D02D}" type="slidenum">
              <a:rPr lang="en-US"/>
              <a:pPr/>
              <a:t>1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F7717D-8CFC-4B7D-B27C-7C0B80F501C8}" type="slidenum">
              <a:rPr lang="en-US"/>
              <a:pPr/>
              <a:t>10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715D6C-F591-4810-B79E-AD00A36B94D0}" type="slidenum">
              <a:rPr lang="en-US"/>
              <a:pPr/>
              <a:t>11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73EBF-D43F-4800-9508-863B646757C2}" type="slidenum">
              <a:rPr lang="en-US"/>
              <a:pPr/>
              <a:t>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2BD714-AF54-48AE-BCA2-D08C6FD96615}" type="slidenum">
              <a:rPr lang="en-US"/>
              <a:pPr/>
              <a:t>3</a:t>
            </a:fld>
            <a:endParaRPr lang="en-US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B7B6F5-309F-4AF2-9727-D74660C71EE8}" type="slidenum">
              <a:rPr lang="en-US"/>
              <a:pPr/>
              <a:t>4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43D93-69DB-41ED-A165-195F14740D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421AD-290D-4F25-81F7-FC0873C1C8BD}" type="slidenum">
              <a:rPr lang="en-US"/>
              <a:pPr/>
              <a:t>6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9789C0-A45A-43CB-BE83-37CB4B8961FD}" type="slidenum">
              <a:rPr lang="en-US"/>
              <a:pPr/>
              <a:t>7</a:t>
            </a:fld>
            <a:endParaRPr lang="en-US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5DA8E-2438-42D6-B517-A900A6F4EBA0}" type="slidenum">
              <a:rPr lang="en-US"/>
              <a:pPr/>
              <a:t>8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F9E22-BB49-4A3F-9815-3AF97B9A7D92}" type="slidenum">
              <a:rPr lang="en-US"/>
              <a:pPr/>
              <a:t>9</a:t>
            </a:fld>
            <a:endParaRPr lang="en-US"/>
          </a:p>
        </p:txBody>
      </p:sp>
      <p:sp>
        <p:nvSpPr>
          <p:cNvPr id="33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4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6214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4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4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5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6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216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6216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216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216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216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216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B6255CA-619E-4FD1-8C23-32C3DFA19286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934A6-C3C7-414B-93B4-94C308F56DE9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982F5-0816-497F-90EE-0E004FE6E1A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6A030-3576-44D6-824A-ABD9F24124B7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DD23C-8C1A-4C76-B067-49FD24C98202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B4A30-BF69-473C-8EC6-39B7C0D04140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B6D8E-E071-4FE7-8655-68264A10682D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05A26-000C-43E1-8D0E-5AFB970202DF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FC8B1-5679-4DFD-96C6-187093B33F5F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4138B-DE88-4502-84C9-EE62FADEAB5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9FFBF-7132-456D-9F9B-D24226193B1A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12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6112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2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113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6113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113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6114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6114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C13B62C-A5D4-4BEB-96F0-053CC5ECD35F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26114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Valutazione delle prestazioni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Equazione Basata sul Tipo di Istruzione</a:t>
            </a:r>
          </a:p>
        </p:txBody>
      </p:sp>
      <p:graphicFrame>
        <p:nvGraphicFramePr>
          <p:cNvPr id="274435" name="Object 3"/>
          <p:cNvGraphicFramePr>
            <a:graphicFrameLocks noChangeAspect="1"/>
          </p:cNvGraphicFramePr>
          <p:nvPr/>
        </p:nvGraphicFramePr>
        <p:xfrm>
          <a:off x="515938" y="2254250"/>
          <a:ext cx="8115300" cy="3279775"/>
        </p:xfrm>
        <a:graphic>
          <a:graphicData uri="http://schemas.openxmlformats.org/presentationml/2006/ole">
            <p:oleObj spid="_x0000_s274435" name="Equazione" r:id="rId4" imgW="3479760" imgH="1371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Utilizzo dell’ Equazione del tempo di CPU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/>
              <a:t>Assumiamo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voler</a:t>
            </a:r>
            <a:r>
              <a:rPr lang="en-US" sz="2800" dirty="0"/>
              <a:t> </a:t>
            </a:r>
            <a:r>
              <a:rPr lang="en-US" sz="2800" dirty="0" err="1"/>
              <a:t>migliorare</a:t>
            </a:r>
            <a:r>
              <a:rPr lang="en-US" sz="2800" dirty="0"/>
              <a:t> le </a:t>
            </a:r>
            <a:r>
              <a:rPr lang="en-US" sz="2800" dirty="0" err="1"/>
              <a:t>prestazioni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un </a:t>
            </a:r>
            <a:r>
              <a:rPr lang="en-US" sz="2800" dirty="0" err="1"/>
              <a:t>motore</a:t>
            </a:r>
            <a:r>
              <a:rPr lang="en-US" sz="2800" dirty="0"/>
              <a:t> </a:t>
            </a:r>
            <a:r>
              <a:rPr lang="en-US" sz="2800" dirty="0" err="1"/>
              <a:t>grafico</a:t>
            </a:r>
            <a:r>
              <a:rPr lang="en-US" sz="2800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				FP		FPSQR	</a:t>
            </a:r>
            <a:r>
              <a:rPr lang="en-US" sz="2800" dirty="0" err="1"/>
              <a:t>A</a:t>
            </a:r>
            <a:r>
              <a:rPr lang="en-US" sz="2800" dirty="0" err="1" smtClean="0"/>
              <a:t>ltro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/>
              <a:t>Frequenza</a:t>
            </a:r>
            <a:r>
              <a:rPr lang="en-US" sz="2800" dirty="0"/>
              <a:t>		25%		2%		</a:t>
            </a:r>
            <a:r>
              <a:rPr lang="en-US" sz="2800" dirty="0" smtClean="0"/>
              <a:t>73%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CPI			4.0		20		1.33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/>
              <a:t>Alternativa</a:t>
            </a:r>
            <a:r>
              <a:rPr lang="en-US" sz="2800" dirty="0"/>
              <a:t> 1: CPI</a:t>
            </a:r>
            <a:r>
              <a:rPr lang="en-US" sz="2800" baseline="-25000" dirty="0"/>
              <a:t>FPSQR</a:t>
            </a:r>
            <a:r>
              <a:rPr lang="en-US" sz="2800" dirty="0"/>
              <a:t> 20	</a:t>
            </a:r>
            <a:r>
              <a:rPr lang="en-US" sz="2800" dirty="0">
                <a:sym typeface="Symbol" pitchFamily="18" charset="2"/>
              </a:rPr>
              <a:t>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sym typeface="Symbol" pitchFamily="18" charset="2"/>
              </a:rPr>
              <a:t>Alternativa</a:t>
            </a:r>
            <a:r>
              <a:rPr lang="en-US" sz="2800" dirty="0">
                <a:sym typeface="Symbol" pitchFamily="18" charset="2"/>
              </a:rPr>
              <a:t> 2: CPI</a:t>
            </a:r>
            <a:r>
              <a:rPr lang="en-US" sz="2800" baseline="-25000" dirty="0">
                <a:sym typeface="Symbol" pitchFamily="18" charset="2"/>
              </a:rPr>
              <a:t>FP         </a:t>
            </a:r>
            <a:r>
              <a:rPr lang="en-US" sz="2800" dirty="0">
                <a:sym typeface="Symbol" pitchFamily="18" charset="2"/>
              </a:rPr>
              <a:t>4	 2.5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>
              <a:sym typeface="Symbol" pitchFamily="18" charset="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sym typeface="Symbol" pitchFamily="18" charset="2"/>
              </a:rPr>
              <a:t>Quale</a:t>
            </a:r>
            <a:r>
              <a:rPr lang="en-US" sz="2800" dirty="0">
                <a:sym typeface="Symbol" pitchFamily="18" charset="2"/>
              </a:rPr>
              <a:t> e’ </a:t>
            </a:r>
            <a:r>
              <a:rPr lang="en-US" sz="2800" dirty="0" err="1">
                <a:sym typeface="Symbol" pitchFamily="18" charset="2"/>
              </a:rPr>
              <a:t>meglio</a:t>
            </a:r>
            <a:r>
              <a:rPr lang="en-US" sz="2800" dirty="0">
                <a:sym typeface="Symbol" pitchFamily="18" charset="2"/>
              </a:rPr>
              <a:t>? </a:t>
            </a:r>
            <a:r>
              <a:rPr lang="en-US" sz="2800" dirty="0" err="1">
                <a:sym typeface="Symbol" pitchFamily="18" charset="2"/>
              </a:rPr>
              <a:t>Calcoliamo</a:t>
            </a:r>
            <a:r>
              <a:rPr lang="en-US" sz="2800" dirty="0">
                <a:sym typeface="Symbol" pitchFamily="18" charset="2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 dirty="0" err="1"/>
              <a:t>Cosa</a:t>
            </a:r>
            <a:r>
              <a:rPr lang="en-US" dirty="0"/>
              <a:t>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 smtClean="0"/>
              <a:t>prestazione</a:t>
            </a:r>
            <a:r>
              <a:rPr lang="en-US" dirty="0" smtClean="0"/>
              <a:t> </a:t>
            </a:r>
            <a:r>
              <a:rPr lang="en-US" dirty="0"/>
              <a:t>?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Tempo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risposta</a:t>
            </a:r>
            <a:endParaRPr lang="en-US" sz="2800" dirty="0"/>
          </a:p>
          <a:p>
            <a:pPr lvl="1"/>
            <a:r>
              <a:rPr lang="en-US" sz="2400" dirty="0"/>
              <a:t>Un </a:t>
            </a:r>
            <a:r>
              <a:rPr lang="en-US" sz="2400" dirty="0" err="1"/>
              <a:t>programma</a:t>
            </a:r>
            <a:r>
              <a:rPr lang="en-US" sz="2400" dirty="0"/>
              <a:t> </a:t>
            </a:r>
            <a:r>
              <a:rPr lang="en-US" sz="2400" dirty="0" err="1"/>
              <a:t>termina</a:t>
            </a:r>
            <a:r>
              <a:rPr lang="en-US" sz="2400" dirty="0"/>
              <a:t> in 5 </a:t>
            </a:r>
            <a:r>
              <a:rPr lang="en-US" sz="2400" dirty="0" err="1"/>
              <a:t>minuti</a:t>
            </a:r>
            <a:endParaRPr lang="en-US" sz="2400" dirty="0"/>
          </a:p>
          <a:p>
            <a:r>
              <a:rPr lang="en-US" sz="2800" dirty="0"/>
              <a:t>Throughput</a:t>
            </a:r>
          </a:p>
          <a:p>
            <a:pPr lvl="1"/>
            <a:r>
              <a:rPr lang="en-US" sz="2400" dirty="0"/>
              <a:t>Un server web serve 5 </a:t>
            </a:r>
            <a:r>
              <a:rPr lang="en-US" sz="2400" dirty="0" err="1"/>
              <a:t>milioni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richieste</a:t>
            </a:r>
            <a:r>
              <a:rPr lang="en-US" sz="2400" dirty="0"/>
              <a:t>  al </a:t>
            </a:r>
            <a:r>
              <a:rPr lang="en-US" sz="2400" dirty="0" err="1"/>
              <a:t>secondo</a:t>
            </a:r>
            <a:endParaRPr lang="en-US" sz="2400" dirty="0"/>
          </a:p>
          <a:p>
            <a:r>
              <a:rPr lang="en-US" sz="2800" dirty="0" err="1"/>
              <a:t>Altre</a:t>
            </a:r>
            <a:r>
              <a:rPr lang="en-US" sz="2800" dirty="0"/>
              <a:t> </a:t>
            </a:r>
            <a:r>
              <a:rPr lang="en-US" sz="2800" dirty="0" err="1"/>
              <a:t>metriche</a:t>
            </a:r>
            <a:endParaRPr lang="en-US" sz="2800" dirty="0"/>
          </a:p>
          <a:p>
            <a:pPr lvl="1"/>
            <a:r>
              <a:rPr lang="en-US" sz="2400" dirty="0"/>
              <a:t>MIPS (</a:t>
            </a:r>
            <a:r>
              <a:rPr lang="en-US" sz="2400" dirty="0" err="1"/>
              <a:t>milioni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istruzioni</a:t>
            </a:r>
            <a:r>
              <a:rPr lang="en-US" sz="2400" dirty="0"/>
              <a:t> per </a:t>
            </a:r>
            <a:r>
              <a:rPr lang="en-US" sz="2400" dirty="0" err="1"/>
              <a:t>secondo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MFLOPS (</a:t>
            </a:r>
            <a:r>
              <a:rPr lang="en-US" sz="2400" dirty="0" err="1"/>
              <a:t>milioni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istruzioni</a:t>
            </a:r>
            <a:r>
              <a:rPr lang="en-US" sz="2400" dirty="0"/>
              <a:t> in FP al </a:t>
            </a:r>
            <a:r>
              <a:rPr lang="en-US" sz="2400" dirty="0" err="1"/>
              <a:t>secondo</a:t>
            </a:r>
            <a:r>
              <a:rPr lang="en-US" sz="2400" dirty="0"/>
              <a:t>)</a:t>
            </a:r>
          </a:p>
          <a:p>
            <a:pPr lvl="1"/>
            <a:r>
              <a:rPr lang="en-US" sz="2400" dirty="0" err="1"/>
              <a:t>Frequenza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Clock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Tempo di esecuzione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Tempo di esecuzione basso =&gt;</a:t>
            </a:r>
          </a:p>
          <a:p>
            <a:pPr lvl="1">
              <a:lnSpc>
                <a:spcPct val="90000"/>
              </a:lnSpc>
            </a:pPr>
            <a:r>
              <a:rPr lang="en-US"/>
              <a:t>Tempo di risposta basso</a:t>
            </a:r>
          </a:p>
          <a:p>
            <a:pPr lvl="1">
              <a:lnSpc>
                <a:spcPct val="90000"/>
              </a:lnSpc>
            </a:pPr>
            <a:r>
              <a:rPr lang="en-US"/>
              <a:t>throughput alto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rgbClr val="CC3300"/>
                </a:solidFill>
              </a:rPr>
              <a:t>Tempo di esecuzione = #inst×CPI×Tempo di ciclo</a:t>
            </a:r>
          </a:p>
          <a:p>
            <a:pPr lvl="1">
              <a:lnSpc>
                <a:spcPct val="90000"/>
              </a:lnSpc>
            </a:pPr>
            <a:r>
              <a:rPr lang="en-US"/>
              <a:t>Cosa ha influenza su #inst, CPI e tempo di ciclo?</a:t>
            </a:r>
          </a:p>
          <a:p>
            <a:pPr>
              <a:lnSpc>
                <a:spcPct val="90000"/>
              </a:lnSpc>
            </a:pPr>
            <a:r>
              <a:rPr lang="en-US"/>
              <a:t> Ogni altra metrica deve confrontarsi con il tempo di esecuzione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Prestazioni dei Computer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La </a:t>
            </a:r>
            <a:r>
              <a:rPr lang="en-US" dirty="0" err="1"/>
              <a:t>prestazione</a:t>
            </a:r>
            <a:r>
              <a:rPr lang="en-US" dirty="0"/>
              <a:t> è </a:t>
            </a:r>
            <a:r>
              <a:rPr lang="en-US" dirty="0" err="1"/>
              <a:t>definita</a:t>
            </a:r>
            <a:r>
              <a:rPr lang="en-US" dirty="0"/>
              <a:t> per </a:t>
            </a:r>
            <a:r>
              <a:rPr lang="en-US" dirty="0" err="1" smtClean="0"/>
              <a:t>uno</a:t>
            </a:r>
            <a:r>
              <a:rPr lang="en-US" dirty="0" smtClean="0"/>
              <a:t> </a:t>
            </a:r>
            <a:r>
              <a:rPr lang="en-US" dirty="0" err="1" smtClean="0"/>
              <a:t>specifico</a:t>
            </a:r>
            <a:r>
              <a:rPr lang="en-US" dirty="0" smtClean="0"/>
              <a:t> </a:t>
            </a:r>
            <a:r>
              <a:rPr lang="en-US" dirty="0" err="1"/>
              <a:t>programma</a:t>
            </a:r>
            <a:r>
              <a:rPr lang="en-US" dirty="0"/>
              <a:t> e per </a:t>
            </a:r>
            <a:r>
              <a:rPr lang="en-US" dirty="0" smtClean="0"/>
              <a:t>un computer</a:t>
            </a:r>
            <a:r>
              <a:rPr lang="en-US" i="1" dirty="0" smtClean="0"/>
              <a:t>.</a:t>
            </a:r>
            <a:endParaRPr lang="en-US" i="1" dirty="0"/>
          </a:p>
          <a:p>
            <a:pPr>
              <a:buFont typeface="Wingdings" pitchFamily="2" charset="2"/>
              <a:buNone/>
            </a:pPr>
            <a:r>
              <a:rPr lang="en-US" dirty="0"/>
              <a:t>Come </a:t>
            </a:r>
            <a:r>
              <a:rPr lang="en-US" dirty="0" err="1"/>
              <a:t>valutare</a:t>
            </a:r>
            <a:r>
              <a:rPr lang="en-US" dirty="0"/>
              <a:t> un computer ? </a:t>
            </a:r>
            <a:r>
              <a:rPr lang="en-US" dirty="0" err="1"/>
              <a:t>Abbiamo</a:t>
            </a:r>
            <a:r>
              <a:rPr lang="en-US" dirty="0"/>
              <a:t> </a:t>
            </a:r>
            <a:r>
              <a:rPr lang="en-US" dirty="0" err="1"/>
              <a:t>necessità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programmi</a:t>
            </a:r>
            <a:r>
              <a:rPr lang="en-US" dirty="0"/>
              <a:t> per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confronto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 err="1"/>
              <a:t>Applicazioni</a:t>
            </a:r>
            <a:r>
              <a:rPr lang="en-US" dirty="0"/>
              <a:t> </a:t>
            </a:r>
            <a:r>
              <a:rPr lang="en-US" dirty="0" err="1"/>
              <a:t>reali</a:t>
            </a:r>
            <a:r>
              <a:rPr lang="en-US" dirty="0"/>
              <a:t>: </a:t>
            </a:r>
            <a:r>
              <a:rPr lang="en-US" dirty="0" err="1"/>
              <a:t>programmi</a:t>
            </a:r>
            <a:r>
              <a:rPr lang="en-US" dirty="0"/>
              <a:t> </a:t>
            </a:r>
            <a:r>
              <a:rPr lang="en-US" dirty="0" err="1"/>
              <a:t>scientifici</a:t>
            </a:r>
            <a:r>
              <a:rPr lang="en-US" dirty="0"/>
              <a:t>, </a:t>
            </a:r>
            <a:r>
              <a:rPr lang="en-US" dirty="0" err="1"/>
              <a:t>compilatori</a:t>
            </a:r>
            <a:r>
              <a:rPr lang="en-US" dirty="0"/>
              <a:t>, </a:t>
            </a:r>
            <a:r>
              <a:rPr lang="en-US" dirty="0" err="1"/>
              <a:t>Elaboratori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Testi</a:t>
            </a:r>
            <a:r>
              <a:rPr lang="en-US" dirty="0"/>
              <a:t>, </a:t>
            </a:r>
            <a:r>
              <a:rPr lang="en-US" dirty="0" err="1"/>
              <a:t>E</a:t>
            </a:r>
            <a:r>
              <a:rPr lang="en-US" dirty="0" err="1" smtClean="0"/>
              <a:t>laboratori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Immagini</a:t>
            </a:r>
            <a:endParaRPr lang="en-US" dirty="0"/>
          </a:p>
          <a:p>
            <a:pPr lvl="1"/>
            <a:r>
              <a:rPr lang="en-US" dirty="0"/>
              <a:t>Kernel: </a:t>
            </a:r>
            <a:r>
              <a:rPr lang="en-US" dirty="0" err="1"/>
              <a:t>buono</a:t>
            </a:r>
            <a:r>
              <a:rPr lang="en-US" dirty="0"/>
              <a:t> per </a:t>
            </a:r>
            <a:r>
              <a:rPr lang="en-US" dirty="0" err="1"/>
              <a:t>misurare</a:t>
            </a:r>
            <a:r>
              <a:rPr lang="en-US" dirty="0"/>
              <a:t> le </a:t>
            </a:r>
            <a:r>
              <a:rPr lang="en-US" dirty="0" err="1"/>
              <a:t>prestazioni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caratteristiche</a:t>
            </a:r>
            <a:r>
              <a:rPr lang="en-US" dirty="0"/>
              <a:t> </a:t>
            </a:r>
            <a:r>
              <a:rPr lang="en-US" dirty="0" err="1"/>
              <a:t>specifiche</a:t>
            </a:r>
            <a:endParaRPr lang="en-US" dirty="0"/>
          </a:p>
          <a:p>
            <a:pPr lvl="1"/>
            <a:r>
              <a:rPr lang="en-US" dirty="0"/>
              <a:t>Benchmark: </a:t>
            </a:r>
            <a:r>
              <a:rPr lang="en-US" dirty="0" err="1"/>
              <a:t>valutare</a:t>
            </a:r>
            <a:r>
              <a:rPr lang="en-US" dirty="0"/>
              <a:t> </a:t>
            </a:r>
            <a:r>
              <a:rPr lang="en-US" dirty="0" err="1" smtClean="0"/>
              <a:t>prestazioni</a:t>
            </a:r>
            <a:r>
              <a:rPr lang="en-US" dirty="0"/>
              <a:t> </a:t>
            </a:r>
            <a:r>
              <a:rPr lang="en-US" dirty="0" err="1" smtClean="0"/>
              <a:t>combinate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 dirty="0" err="1"/>
              <a:t>Confronto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Prestazioni</a:t>
            </a:r>
            <a:endParaRPr lang="en-US" dirty="0"/>
          </a:p>
        </p:txBody>
      </p:sp>
      <p:sp>
        <p:nvSpPr>
          <p:cNvPr id="5" name="Rectangle 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14478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800" dirty="0">
                <a:latin typeface="Tahoma" pitchFamily="34" charset="0"/>
              </a:rPr>
              <a:t> “X è n volte </a:t>
            </a:r>
            <a:r>
              <a:rPr lang="en-US" sz="2800" dirty="0" err="1">
                <a:latin typeface="Tahoma" pitchFamily="34" charset="0"/>
              </a:rPr>
              <a:t>più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veloce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di</a:t>
            </a:r>
            <a:r>
              <a:rPr lang="en-US" sz="2800" dirty="0">
                <a:latin typeface="Tahoma" pitchFamily="34" charset="0"/>
              </a:rPr>
              <a:t> Y”:</a:t>
            </a:r>
          </a:p>
        </p:txBody>
      </p:sp>
      <p:graphicFrame>
        <p:nvGraphicFramePr>
          <p:cNvPr id="276482" name="Object 2"/>
          <p:cNvGraphicFramePr>
            <a:graphicFrameLocks noChangeAspect="1"/>
          </p:cNvGraphicFramePr>
          <p:nvPr/>
        </p:nvGraphicFramePr>
        <p:xfrm>
          <a:off x="104775" y="2133600"/>
          <a:ext cx="8963025" cy="1136650"/>
        </p:xfrm>
        <a:graphic>
          <a:graphicData uri="http://schemas.openxmlformats.org/presentationml/2006/ole">
            <p:oleObj spid="_x0000_s276482" name="Equazione" r:id="rId4" imgW="3644640" imgH="469800" progId="Equation.3">
              <p:embed/>
            </p:oleObj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3581400"/>
            <a:ext cx="8001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u"/>
              <a:tabLst/>
              <a:defRPr/>
            </a:pPr>
            <a:r>
              <a:rPr kumimoji="0" lang="en-US" sz="2800" b="0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viene chiamato speedup (stiamo cercando di “migliorare”)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u"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Ma cosa significa “migliorare” ?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</a:rPr>
              <a:t>Migliorare le prestazioni: diminuire il tempo di esecuzione, aumentare il throughput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</a:rPr>
              <a:t>Speedup minore di 1 è un degrado di prestazioni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Suite di Benchmark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Una suite di Benchmark è una collezione di programmi applicativi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Riduce la debolezza dell’utilizzo di un singolo programma di benchmark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Maggiormente rappresentativi per la valutazione</a:t>
            </a:r>
          </a:p>
          <a:p>
            <a:pPr lvl="1">
              <a:lnSpc>
                <a:spcPct val="90000"/>
              </a:lnSpc>
            </a:pPr>
            <a:r>
              <a:rPr lang="en-US" sz="2000" b="1" i="1"/>
              <a:t>I programmi di Benchmark valutano il computer, il  compilatore ed, in molti casi, anche il Sistema Operativo</a:t>
            </a:r>
          </a:p>
          <a:p>
            <a:pPr>
              <a:lnSpc>
                <a:spcPct val="90000"/>
              </a:lnSpc>
            </a:pPr>
            <a:r>
              <a:rPr lang="en-US" sz="2400"/>
              <a:t>Benchmark per Desktop: CPU, memoria e prestazioni grafiche</a:t>
            </a:r>
          </a:p>
          <a:p>
            <a:pPr>
              <a:lnSpc>
                <a:spcPct val="90000"/>
              </a:lnSpc>
            </a:pPr>
            <a:r>
              <a:rPr lang="en-US" sz="2400"/>
              <a:t>Benchmark per Sever: orientate al throughput, particolarmente intensi per l’I/O e per il Sistema Operativo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/>
            </a:r>
            <a:br>
              <a:rPr lang="en-US" sz="4000"/>
            </a:br>
            <a:r>
              <a:rPr lang="en-US" sz="4000"/>
              <a:t>Sintetizzare le Prestazioni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Date le prestazioni di un insieme di programmi, come valutare le prestazioni di un computer ?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			A		B		C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P1 (sec)		1		10		20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P2 (sec)		1000		100		20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Total (sec)		1001		110		40</a:t>
            </a:r>
          </a:p>
          <a:p>
            <a:endParaRPr lang="en-US" sz="2800"/>
          </a:p>
          <a:p>
            <a:r>
              <a:rPr lang="en-US" sz="2800"/>
              <a:t>Quale computer è il migliore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 Aritmetica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Tempo di esecuzione Totale / (numero di programmi)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  <a:p>
            <a:pPr lvl="1"/>
            <a:r>
              <a:rPr lang="en-US"/>
              <a:t>Semplice ed intuitivo</a:t>
            </a:r>
          </a:p>
          <a:p>
            <a:pPr lvl="1"/>
            <a:r>
              <a:rPr lang="en-US"/>
              <a:t>Rappresentativo se l’utente esegue I programmi lo stesso numero di volte</a:t>
            </a:r>
          </a:p>
        </p:txBody>
      </p:sp>
      <p:graphicFrame>
        <p:nvGraphicFramePr>
          <p:cNvPr id="264196" name="Object 4"/>
          <p:cNvGraphicFramePr>
            <a:graphicFrameLocks noChangeAspect="1"/>
          </p:cNvGraphicFramePr>
          <p:nvPr/>
        </p:nvGraphicFramePr>
        <p:xfrm>
          <a:off x="3048000" y="2667000"/>
          <a:ext cx="2133600" cy="990600"/>
        </p:xfrm>
        <a:graphic>
          <a:graphicData uri="http://schemas.openxmlformats.org/presentationml/2006/ole">
            <p:oleObj spid="_x0000_s264196" name="Equation" r:id="rId4" imgW="723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 Pesata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Assegnare pesi differenti a programmi differenti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Si prende in considerazione la frequenza di utilizzo dei programmi</a:t>
            </a:r>
          </a:p>
          <a:p>
            <a:endParaRPr lang="en-US"/>
          </a:p>
        </p:txBody>
      </p:sp>
      <p:graphicFrame>
        <p:nvGraphicFramePr>
          <p:cNvPr id="265220" name="Object 4"/>
          <p:cNvGraphicFramePr>
            <a:graphicFrameLocks noChangeAspect="1"/>
          </p:cNvGraphicFramePr>
          <p:nvPr/>
        </p:nvGraphicFramePr>
        <p:xfrm>
          <a:off x="1295400" y="2743200"/>
          <a:ext cx="6324600" cy="1219200"/>
        </p:xfrm>
        <a:graphic>
          <a:graphicData uri="http://schemas.openxmlformats.org/presentationml/2006/ole">
            <p:oleObj spid="_x0000_s265220" name="Equation" r:id="rId4" imgW="23619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3729</TotalTime>
  <Words>381</Words>
  <Application>Microsoft PowerPoint</Application>
  <PresentationFormat>Presentazione su schermo (4:3)</PresentationFormat>
  <Paragraphs>78</Paragraphs>
  <Slides>11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Cliff</vt:lpstr>
      <vt:lpstr>Equazione</vt:lpstr>
      <vt:lpstr>Equation</vt:lpstr>
      <vt:lpstr>Valutazione delle prestazioni</vt:lpstr>
      <vt:lpstr>Cosa significa prestazione ?</vt:lpstr>
      <vt:lpstr>Tempo di esecuzione</vt:lpstr>
      <vt:lpstr>Prestazioni dei Computer</vt:lpstr>
      <vt:lpstr>Confronto di Prestazioni</vt:lpstr>
      <vt:lpstr>Suite di Benchmark</vt:lpstr>
      <vt:lpstr> Sintetizzare le Prestazioni</vt:lpstr>
      <vt:lpstr>Media Aritmetica</vt:lpstr>
      <vt:lpstr>Media Pesata</vt:lpstr>
      <vt:lpstr>Equazione Basata sul Tipo di Istruzione</vt:lpstr>
      <vt:lpstr>Utilizzo dell’ Equazione del tempo di CPU</vt:lpstr>
    </vt:vector>
  </TitlesOfParts>
  <Company>Iowa State University]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Zhao Zhang</dc:creator>
  <cp:lastModifiedBy>alberto negro</cp:lastModifiedBy>
  <cp:revision>650</cp:revision>
  <dcterms:created xsi:type="dcterms:W3CDTF">2002-07-26T15:03:35Z</dcterms:created>
  <dcterms:modified xsi:type="dcterms:W3CDTF">2008-11-27T11:23:33Z</dcterms:modified>
</cp:coreProperties>
</file>